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Comic Sans MS" panose="030F0702030302020204" pitchFamily="66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8911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713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00415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75509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242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1888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25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349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554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76580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8368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6126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49336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292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158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11182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4907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9389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5186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86743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25791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826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40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452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5959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920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4232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457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66458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06965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180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8" y="2475786"/>
            <a:ext cx="8015301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/>
                <a:cs typeface="Times New Roman" panose="02020603050405020304" pitchFamily="18" charset="0"/>
              </a:rPr>
              <a:t>University Management System</a:t>
            </a:r>
            <a:endParaRPr lang="en-US" sz="4450" dirty="0">
              <a:latin typeface="Comic Sans MS" panose="030F0702030302020204" pitchFamily="66" charset="0"/>
              <a:ea typeface="Barlow Bold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226123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A Mini Project for Database Management System 2025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481655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THAPAR INSTITUTE OF ENGINEERING AND TECHNOLOGY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58309" y="5406985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Supervised by Dr. Shashank Singh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36030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Testing Approach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435798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6499" y="5397937"/>
            <a:ext cx="227647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Access Control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16499" y="5884069"/>
            <a:ext cx="227647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Role-based permissions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896" y="5435798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876086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Core Workflows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4876086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Registration to results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7601" y="5435798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235791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Data Validation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8235791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Form inputs, integrity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7307" y="5435798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1595497" y="5397937"/>
            <a:ext cx="227659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Notifications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1595497" y="5884069"/>
            <a:ext cx="227659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Email delivery verification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9025"/>
            <a:ext cx="64344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Results - Live Application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191500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Our university management system is fully functional and deployed, available at: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250543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https://university-management-system-uauc.onrender.com/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95863"/>
            <a:ext cx="4154567" cy="256770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309" y="5934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Landing Page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8309" y="6420445"/>
            <a:ext cx="415456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Clean, intuitive interface welcomes users to the system with clear navigation options.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798" y="3095863"/>
            <a:ext cx="4154686" cy="256770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37798" y="5934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Sign In Page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237798" y="6420445"/>
            <a:ext cx="415468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Role-based authentication system requires official email credentials for secure access.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405" y="3095863"/>
            <a:ext cx="4154567" cy="256770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7405" y="5934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Registration Page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717405" y="6420445"/>
            <a:ext cx="415456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Separate forms for student and faculty with role-specific data fields.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32096"/>
            <a:ext cx="950083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Results - User Dashboards &amp; Features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678073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82429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Student Dashboard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310426"/>
            <a:ext cx="303466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Personalized view with quick access to profile, exams, results, and fee information.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678073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Course Registration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17896" y="5310545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Intuitive interface for browsing and enrolling in available courses.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678073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Fees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77601" y="5310545"/>
            <a:ext cx="303478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Easy tracking of payment history with simulated payment processing.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678073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8244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Faculty Dashboard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7307" y="5310545"/>
            <a:ext cx="3034784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Dedicated portal for instructors to manage courses and view examination schedules.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07388"/>
            <a:ext cx="735961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Results - Admin Management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153483"/>
            <a:ext cx="3034665" cy="18754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4299585"/>
            <a:ext cx="303466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Faculty Exam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58309" y="5141952"/>
            <a:ext cx="3034665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Intuitive interface allows faculty to schedule exams, set parameters, and manage the entire examination process seamlessly.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7896" y="2153364"/>
            <a:ext cx="3034784" cy="187559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17896" y="4299704"/>
            <a:ext cx="303478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Faculty Result Evaluation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117896" y="5142071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Comprehensive tools for faculty to evaluate student performance, assign grades, and publish results with just a few clicks.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01" y="2153364"/>
            <a:ext cx="3034784" cy="187559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77601" y="4299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Admin Dashboard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477601" y="4785836"/>
            <a:ext cx="303478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Centralized control panel gives administrators complete oversight of all system operations and key performance indicators.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7307" y="2153364"/>
            <a:ext cx="3034784" cy="187559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7307" y="429970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Admin Control Center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37307" y="4785836"/>
            <a:ext cx="303478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Powerful tools for managing student records, course structures, and departmental organization across the entire university system.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326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Conclusion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78656"/>
            <a:ext cx="3278386" cy="86653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4884" y="3770114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Project Success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974884" y="4256246"/>
            <a:ext cx="284523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Delivered comprehensive UMS for Thapar Institute's academic needs.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695" y="2578656"/>
            <a:ext cx="3278505" cy="86653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253270" y="3770114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Process Automation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253270" y="4256246"/>
            <a:ext cx="2845356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Streamlined registration, enrollment, exams, fees, and results management.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2578656"/>
            <a:ext cx="3278386" cy="86653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31775" y="3770114"/>
            <a:ext cx="284523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Role-Based Design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7531775" y="4256246"/>
            <a:ext cx="284523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Tailored interfaces for students, faculty, and administrators.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3586" y="2578656"/>
            <a:ext cx="3278505" cy="86653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10161" y="3770114"/>
            <a:ext cx="2845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Future Growth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10810161" y="4256246"/>
            <a:ext cx="2845356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Established solid foundation for system expansion and enhancement.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58309" y="6103382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Our UMS demonstrates practical application of database principles and full-stack development, significantly reducing manual workload across university operations.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830110"/>
            <a:ext cx="748855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Future Work &amp; Enhancements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2976086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Academic Modules:</a:t>
            </a: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 Develop attendance tracking, library management, and hostel administration modules to expand system capabilities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745230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Infrastructure Improvements:</a:t>
            </a: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 Implement real payment gateways, advanced reporting, and robust timetable scheduling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514374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Technical Refinements:</a:t>
            </a: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 Enhance security through password hashing and input sanitization while optimizing performance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28351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Integration &amp; Testing:</a:t>
            </a: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 Create APIs for mobile applications and implement comprehensive automated testing frameworks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605266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User Experience:</a:t>
            </a: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 Polish UI/UX design for intuitive navigation and responsive interfaces across all devices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7883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Acknowledgements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58309" y="2324814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74884" y="2541389"/>
            <a:ext cx="311634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Department of CSE, TIET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4884" y="3027521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For providing the opportunity, exceptional guidance, and state-of-the-art infrastructure needed to develop our University Management System.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423547" y="2324814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40122" y="254138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Dr. Shashank Singh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640122" y="3027521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Our faculty supervisor whose encouragement, constructive feedback, and technical assistance were invaluable throughout the project journey.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58309" y="4500801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74884" y="47173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Online Community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74884" y="5203508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The countless developers, authors, and contributors whose shared knowledge and resources helped us overcome technical challenges.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423547" y="4500801"/>
            <a:ext cx="6448663" cy="1959412"/>
          </a:xfrm>
          <a:prstGeom prst="roundRect">
            <a:avLst>
              <a:gd name="adj" fmla="val 9952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640122" y="47173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Families and Friends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640122" y="5203508"/>
            <a:ext cx="601551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For their unwavering support, understanding, and patience during late nights and busy weekends of development.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309" y="670393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Thank you to everyone who contributed to making this University Management System a reality!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40487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Questions?</a:t>
            </a:r>
            <a:endParaRPr lang="en-US" sz="61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24898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We welcome your thoughts and inquiries about our University Management System implementation. This is your opportunity to explore the technical details, functionality, or future enhancements.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940487"/>
            <a:ext cx="7627382" cy="983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61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248983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We appreciate your time and attention to our University Management System presentation. Your feedback will help us continue improving and expanding this solution.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059662"/>
            <a:ext cx="695432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Introduction &amp; The Problem</a:t>
            </a:r>
            <a:endParaRPr lang="en-US" sz="445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58309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3370957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3341013"/>
            <a:ext cx="3001447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Complex Data Management</a:t>
            </a:r>
            <a:endParaRPr lang="en-US" sz="2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1462326" y="4183380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Universities manage vast, complex data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4680347" y="334101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35" y="3370957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384363" y="33410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Manual</a:t>
            </a: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Systems</a:t>
            </a:r>
          </a:p>
        </p:txBody>
      </p:sp>
      <p:sp>
        <p:nvSpPr>
          <p:cNvPr id="11" name="Text 6"/>
          <p:cNvSpPr/>
          <p:nvPr/>
        </p:nvSpPr>
        <p:spPr>
          <a:xfrm>
            <a:off x="5384363" y="3827145"/>
            <a:ext cx="300144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Traditional methods inefficient, error-prone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2" name="Shape 7"/>
          <p:cNvSpPr/>
          <p:nvPr/>
        </p:nvSpPr>
        <p:spPr>
          <a:xfrm>
            <a:off x="758309" y="533709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367040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33709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Need for Automation</a:t>
            </a:r>
            <a:endParaRPr lang="en-US" sz="2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462326" y="5823228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Centralized system required for modern institutions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2868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Our Objectives</a:t>
            </a:r>
            <a:endParaRPr lang="en-US" sz="445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284" y="2074664"/>
            <a:ext cx="1622822" cy="126599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295" y="2674620"/>
            <a:ext cx="304681" cy="3807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64681" y="2291239"/>
            <a:ext cx="237636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Enhanced Security</a:t>
            </a:r>
            <a:endParaRPr lang="en-US" sz="2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64681" y="2777371"/>
            <a:ext cx="237636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Role-based access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7" name="Shape 3"/>
          <p:cNvSpPr/>
          <p:nvPr/>
        </p:nvSpPr>
        <p:spPr>
          <a:xfrm>
            <a:off x="4902160" y="3352443"/>
            <a:ext cx="8915876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873" y="3394710"/>
            <a:ext cx="3245644" cy="1265992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4295" y="3837265"/>
            <a:ext cx="304681" cy="3807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76092" y="361128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Process</a:t>
            </a: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Times New Roman" panose="02020603050405020304" pitchFamily="18" charset="0"/>
              </a:rPr>
              <a:t> Automation</a:t>
            </a:r>
            <a:endParaRPr lang="en-US" sz="2200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5876092" y="4130492"/>
            <a:ext cx="39834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Registration, enrollment, exams, fees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2" name="Shape 6"/>
          <p:cNvSpPr/>
          <p:nvPr/>
        </p:nvSpPr>
        <p:spPr>
          <a:xfrm>
            <a:off x="5713571" y="4672489"/>
            <a:ext cx="8104465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2462" y="4714756"/>
            <a:ext cx="4868466" cy="1265992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295" y="5157311"/>
            <a:ext cx="304681" cy="3807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87503" y="493133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Centralized Database</a:t>
            </a:r>
          </a:p>
        </p:txBody>
      </p:sp>
      <p:sp>
        <p:nvSpPr>
          <p:cNvPr id="16" name="Text 8"/>
          <p:cNvSpPr/>
          <p:nvPr/>
        </p:nvSpPr>
        <p:spPr>
          <a:xfrm>
            <a:off x="6687503" y="5417463"/>
            <a:ext cx="37673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Student, faculty, course, exam data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7" name="Shape 9"/>
          <p:cNvSpPr/>
          <p:nvPr/>
        </p:nvSpPr>
        <p:spPr>
          <a:xfrm>
            <a:off x="6524982" y="5992535"/>
            <a:ext cx="7293054" cy="15240"/>
          </a:xfrm>
          <a:prstGeom prst="roundRect">
            <a:avLst>
              <a:gd name="adj" fmla="val 127950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051" y="6034802"/>
            <a:ext cx="6491288" cy="1265992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4295" y="6477357"/>
            <a:ext cx="304681" cy="380762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98913" y="6251377"/>
            <a:ext cx="382464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Minimize Errors &amp; Redundancy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21" name="Text 11"/>
          <p:cNvSpPr/>
          <p:nvPr/>
        </p:nvSpPr>
        <p:spPr>
          <a:xfrm>
            <a:off x="7498913" y="6737509"/>
            <a:ext cx="382464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Structured DB schema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20" grpId="0" animBg="1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70592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Functional Scope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411968" y="2881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Student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3367445"/>
            <a:ext cx="45043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Registration, profiles, enrollment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160710" y="288661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58" y="3005078"/>
            <a:ext cx="243721" cy="30468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7599" y="28813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Faculty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9367599" y="3367445"/>
            <a:ext cx="45044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Profiles, course responsibilities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27836" y="288661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6783" y="3005078"/>
            <a:ext cx="243721" cy="30468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84293" y="42712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Course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9584293" y="4757380"/>
            <a:ext cx="428779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CRUD operations by admin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811280" y="441692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0227" y="4535388"/>
            <a:ext cx="243721" cy="304681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9367599" y="56613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Examination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9367599" y="6147435"/>
            <a:ext cx="450449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Scheduling, results storage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7927836" y="594723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6783" y="6065699"/>
            <a:ext cx="243721" cy="304681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2411968" y="566130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Fee Management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24" name="Text 14"/>
          <p:cNvSpPr/>
          <p:nvPr/>
        </p:nvSpPr>
        <p:spPr>
          <a:xfrm>
            <a:off x="758309" y="6147435"/>
            <a:ext cx="450437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Generation, payment simulation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26" name="Shape 15"/>
          <p:cNvSpPr/>
          <p:nvPr/>
        </p:nvSpPr>
        <p:spPr>
          <a:xfrm>
            <a:off x="6160710" y="594723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7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9658" y="6065699"/>
            <a:ext cx="243721" cy="304681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1836658" y="4097893"/>
            <a:ext cx="320933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Department Management</a:t>
            </a:r>
          </a:p>
        </p:txBody>
      </p:sp>
      <p:sp>
        <p:nvSpPr>
          <p:cNvPr id="29" name="Text 17"/>
          <p:cNvSpPr/>
          <p:nvPr/>
        </p:nvSpPr>
        <p:spPr>
          <a:xfrm>
            <a:off x="758309" y="4584025"/>
            <a:ext cx="428767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CRUD by Admin, HOD Appointment, Faculty Association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79256" y="2851904"/>
            <a:ext cx="3671768" cy="3671768"/>
          </a:xfrm>
          <a:prstGeom prst="rect">
            <a:avLst/>
          </a:prstGeom>
        </p:spPr>
      </p:pic>
      <p:sp>
        <p:nvSpPr>
          <p:cNvPr id="31" name="Shape 18"/>
          <p:cNvSpPr/>
          <p:nvPr/>
        </p:nvSpPr>
        <p:spPr>
          <a:xfrm>
            <a:off x="5277267" y="4416921"/>
            <a:ext cx="541615" cy="541615"/>
          </a:xfrm>
          <a:prstGeom prst="roundRect">
            <a:avLst>
              <a:gd name="adj" fmla="val 1686596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32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6214" y="4535388"/>
            <a:ext cx="243721" cy="3046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8" grpId="0" animBg="1"/>
      <p:bldP spid="9" grpId="0" animBg="1"/>
      <p:bldP spid="11" grpId="0" animBg="1"/>
      <p:bldP spid="13" grpId="0" animBg="1"/>
      <p:bldP spid="14" grpId="0" animBg="1"/>
      <p:bldP spid="16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6366"/>
            <a:ext cx="76366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Technical Scope &amp; Limitations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8309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Technical Stack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830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Flask (Python) backend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5830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MySQL database (Aiven)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830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HTML/CSS/JS frontend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830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Render cloud deployment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7139" y="36105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Out of Scope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7139" y="4183380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Attendance tracking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7139" y="460581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Hostel management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7139" y="502824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Library integration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7139" y="545068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Real payment gateway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46039"/>
            <a:ext cx="728495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System Architecture (3-Tier)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2683669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2861" y="29002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Presentation Tier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652861" y="338637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Web browsers, HTML/CSS/JS, Jinja2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709" y="3983593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52861" y="420016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Application Tier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52861" y="4686300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Flask app, business logic, session management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4709" y="5283518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52861" y="550009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Data Tier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52861" y="5986224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MySQL database, persistent storage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44000" y="0"/>
            <a:ext cx="5486400" cy="82295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96722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Database Design - Conceptual Model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3147060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Entity-Relationship model showing core entities and relationships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58309" y="373749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74884" y="3954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Core Entities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74884" y="444019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Person, Student, Faculty, Admin, Course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80347" y="3737491"/>
            <a:ext cx="3705463" cy="1612702"/>
          </a:xfrm>
          <a:prstGeom prst="roundRect">
            <a:avLst>
              <a:gd name="adj" fmla="val 1209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896922" y="39540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Key Relationships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96922" y="4440198"/>
            <a:ext cx="327231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Enrollment, Teaching, Takes Exam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58309" y="5566767"/>
            <a:ext cx="7627382" cy="1265992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74884" y="57833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Supporting Entities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74884" y="6269474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Fees, Results, Department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66544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Relational Schema &amp; Relationships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44709" y="3415784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732032" y="341578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Core Tables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732032" y="3901916"/>
            <a:ext cx="71400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Students, Faculty, Courses, Departments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569631" y="4465201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056953" y="4465201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Junction Tables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056953" y="4951333"/>
            <a:ext cx="6815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Enrollment (N:M), Takes_Exam (N:M)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94671" y="5514618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7381994" y="551461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Dependent Tables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381994" y="6000750"/>
            <a:ext cx="649009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Fees, Exams, Results with FKs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39140"/>
            <a:ext cx="725816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Key Implementation Aspects</a:t>
            </a:r>
            <a:endParaRPr lang="en-US" sz="4450" dirty="0">
              <a:latin typeface="Comic Sans MS" panose="030F0702030302020204" pitchFamily="66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002030" y="1776770"/>
            <a:ext cx="30480" cy="571369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1215271" y="2248972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58309" y="2020491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050435"/>
            <a:ext cx="342067" cy="4275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85261" y="199334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main.py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2085261" y="2479477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Flask app, routes, business logic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1215271" y="3731538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58309" y="350305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30997" y="3533001"/>
            <a:ext cx="342067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>
              <a:latin typeface="Comic Sans MS" panose="030F0702030302020204" pitchFamily="66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2085261" y="3475911"/>
            <a:ext cx="324945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database_prerequisite.py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2085261" y="3962043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Table creation, initial data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1215271" y="5214104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6" name="Shape 12"/>
          <p:cNvSpPr/>
          <p:nvPr/>
        </p:nvSpPr>
        <p:spPr>
          <a:xfrm>
            <a:off x="758309" y="498562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5015567"/>
            <a:ext cx="342067" cy="427553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2085261" y="49584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User Interface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19" name="Text 14"/>
          <p:cNvSpPr/>
          <p:nvPr/>
        </p:nvSpPr>
        <p:spPr>
          <a:xfrm>
            <a:off x="2085261" y="5444609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HTML/CSS/JS with Jinja2 templates</a:t>
            </a:r>
            <a:endParaRPr lang="en-US" sz="1700" dirty="0">
              <a:latin typeface="Comic Sans MS" panose="030F0702030302020204" pitchFamily="66" charset="0"/>
            </a:endParaRPr>
          </a:p>
        </p:txBody>
      </p:sp>
      <p:sp>
        <p:nvSpPr>
          <p:cNvPr id="20" name="Shape 15"/>
          <p:cNvSpPr/>
          <p:nvPr/>
        </p:nvSpPr>
        <p:spPr>
          <a:xfrm>
            <a:off x="1215271" y="6696670"/>
            <a:ext cx="649962" cy="30480"/>
          </a:xfrm>
          <a:prstGeom prst="roundRect">
            <a:avLst>
              <a:gd name="adj" fmla="val 63975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21" name="Shape 16"/>
          <p:cNvSpPr/>
          <p:nvPr/>
        </p:nvSpPr>
        <p:spPr>
          <a:xfrm>
            <a:off x="758309" y="646818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6498134"/>
            <a:ext cx="342067" cy="42755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2085261" y="644104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Comic Sans MS" panose="030F0702030302020204" pitchFamily="66" charset="0"/>
                <a:ea typeface="Barlow Bold" pitchFamily="34" charset="-122"/>
                <a:cs typeface="Barlow Bold" pitchFamily="34" charset="-120"/>
              </a:rPr>
              <a:t>Automated Features</a:t>
            </a:r>
            <a:endParaRPr lang="en-US" sz="2200" dirty="0">
              <a:latin typeface="Comic Sans MS" panose="030F0702030302020204" pitchFamily="66" charset="0"/>
            </a:endParaRPr>
          </a:p>
        </p:txBody>
      </p:sp>
      <p:sp>
        <p:nvSpPr>
          <p:cNvPr id="24" name="Text 18"/>
          <p:cNvSpPr/>
          <p:nvPr/>
        </p:nvSpPr>
        <p:spPr>
          <a:xfrm>
            <a:off x="2085261" y="6927175"/>
            <a:ext cx="63004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Comic Sans MS" panose="030F0702030302020204" pitchFamily="66" charset="0"/>
                <a:ea typeface="Montserrat" pitchFamily="34" charset="-122"/>
                <a:cs typeface="Montserrat" pitchFamily="34" charset="-120"/>
              </a:rPr>
              <a:t>Credential generation, email notifications</a:t>
            </a:r>
            <a:endParaRPr lang="en-US" sz="1700" dirty="0"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</TotalTime>
  <Words>890</Words>
  <Application>Microsoft Office PowerPoint</Application>
  <PresentationFormat>Custom</PresentationFormat>
  <Paragraphs>160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 Light</vt:lpstr>
      <vt:lpstr>Arial</vt:lpstr>
      <vt:lpstr>Comic Sans MS</vt:lpstr>
      <vt:lpstr>Calibri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SAJID MIYA</dc:creator>
  <cp:keywords>UMS</cp:keywords>
  <cp:lastModifiedBy>SAJID MIYA</cp:lastModifiedBy>
  <cp:revision>6</cp:revision>
  <dcterms:created xsi:type="dcterms:W3CDTF">2025-04-25T04:41:31Z</dcterms:created>
  <dcterms:modified xsi:type="dcterms:W3CDTF">2025-04-25T05:50:27Z</dcterms:modified>
</cp:coreProperties>
</file>